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86a458dcd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86a458dcd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6a458dcd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86a458dcd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86a458dcd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86a458dcd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6a458dcdf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6a458dcdf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86a458dc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86a458dc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Eagly, A. H. (2020). Do the social roles that women and men occupy in science allow equal access to publication?. </a:t>
            </a:r>
            <a:r>
              <a:rPr i="1" lang="en-GB" sz="1000">
                <a:solidFill>
                  <a:srgbClr val="222222"/>
                </a:solidFill>
              </a:rPr>
              <a:t>Proceedings of the National Academy of Sciences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</a:rPr>
              <a:t>117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(11), 5553-5555.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Huang, J., Gates, A. J., Sinatra, R., &amp; Barabási, A. L. (2020). Historical comparison of gender inequality in scientific careers across countries and disciplines. </a:t>
            </a:r>
            <a:r>
              <a:rPr i="1" lang="en-GB" sz="1000">
                <a:solidFill>
                  <a:srgbClr val="222222"/>
                </a:solidFill>
              </a:rPr>
              <a:t>Proceedings of the National Academy of Sciences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-GB" sz="1000">
                <a:solidFill>
                  <a:srgbClr val="222222"/>
                </a:solidFill>
              </a:rPr>
              <a:t>117</a:t>
            </a:r>
            <a:r>
              <a:rPr lang="en-GB" sz="1000">
                <a:solidFill>
                  <a:srgbClr val="222222"/>
                </a:solidFill>
                <a:highlight>
                  <a:srgbClr val="FFFFFF"/>
                </a:highlight>
              </a:rPr>
              <a:t>(9), 4609-4616.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6a458dcd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6a458dcd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6a458dcdf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6a458dcdf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3448864" y="1790776"/>
            <a:ext cx="5650212" cy="338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 amt="18000"/>
          </a:blip>
          <a:stretch>
            <a:fillRect/>
          </a:stretch>
        </p:blipFill>
        <p:spPr>
          <a:xfrm>
            <a:off x="304800" y="228600"/>
            <a:ext cx="2756775" cy="2712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884925" y="1582775"/>
            <a:ext cx="7120800" cy="9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From Nobels to STEM</a:t>
            </a:r>
            <a:endParaRPr b="1"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551775" y="2529325"/>
            <a:ext cx="570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/>
              <a:t>Where did women go?</a:t>
            </a:r>
            <a:endParaRPr sz="3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2184000" y="147600"/>
            <a:ext cx="50070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rgbClr val="BF9000"/>
                </a:solidFill>
              </a:rPr>
              <a:t>The Nobel Prize</a:t>
            </a:r>
            <a:endParaRPr sz="4900">
              <a:solidFill>
                <a:srgbClr val="BF9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76075" y="1252075"/>
            <a:ext cx="2373600" cy="56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Medicine</a:t>
            </a:r>
            <a:endParaRPr sz="2600"/>
          </a:p>
        </p:txBody>
      </p:sp>
      <p:sp>
        <p:nvSpPr>
          <p:cNvPr id="65" name="Google Shape;65;p14"/>
          <p:cNvSpPr txBox="1"/>
          <p:nvPr/>
        </p:nvSpPr>
        <p:spPr>
          <a:xfrm>
            <a:off x="576075" y="2291450"/>
            <a:ext cx="2373600" cy="56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Chemistry</a:t>
            </a:r>
            <a:endParaRPr sz="2600"/>
          </a:p>
        </p:txBody>
      </p:sp>
      <p:sp>
        <p:nvSpPr>
          <p:cNvPr id="66" name="Google Shape;66;p14"/>
          <p:cNvSpPr txBox="1"/>
          <p:nvPr/>
        </p:nvSpPr>
        <p:spPr>
          <a:xfrm>
            <a:off x="576075" y="3366000"/>
            <a:ext cx="2373600" cy="565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Physics</a:t>
            </a:r>
            <a:endParaRPr sz="2600"/>
          </a:p>
        </p:txBody>
      </p:sp>
      <p:sp>
        <p:nvSpPr>
          <p:cNvPr id="67" name="Google Shape;67;p14"/>
          <p:cNvSpPr txBox="1"/>
          <p:nvPr/>
        </p:nvSpPr>
        <p:spPr>
          <a:xfrm>
            <a:off x="1499950" y="4750575"/>
            <a:ext cx="739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Impact"/>
                <a:ea typeface="Impact"/>
                <a:cs typeface="Impact"/>
                <a:sym typeface="Impact"/>
              </a:rPr>
              <a:t>1901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882000" y="4750574"/>
            <a:ext cx="739200" cy="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Impact"/>
                <a:ea typeface="Impact"/>
                <a:cs typeface="Impact"/>
                <a:sym typeface="Impact"/>
              </a:rPr>
              <a:t>2016</a:t>
            </a:r>
            <a:endParaRPr b="1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 flipH="1" rot="10800000">
            <a:off x="2346950" y="4964625"/>
            <a:ext cx="43917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4"/>
          <p:cNvSpPr/>
          <p:nvPr/>
        </p:nvSpPr>
        <p:spPr>
          <a:xfrm>
            <a:off x="2721200" y="1184150"/>
            <a:ext cx="669600" cy="6555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12</a:t>
            </a:r>
            <a:endParaRPr b="1" sz="2000"/>
          </a:p>
        </p:txBody>
      </p:sp>
      <p:pic>
        <p:nvPicPr>
          <p:cNvPr id="71" name="Google Shape;71;p14"/>
          <p:cNvPicPr preferRelativeResize="0"/>
          <p:nvPr/>
        </p:nvPicPr>
        <p:blipFill rotWithShape="1">
          <a:blip r:embed="rId4">
            <a:alphaModFix/>
          </a:blip>
          <a:srcRect b="0" l="18992" r="6408" t="10071"/>
          <a:stretch/>
        </p:blipFill>
        <p:spPr>
          <a:xfrm>
            <a:off x="6203025" y="1822300"/>
            <a:ext cx="2214825" cy="26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1325" y="3061950"/>
            <a:ext cx="862484" cy="106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4241550" y="1985800"/>
            <a:ext cx="669600" cy="655500"/>
          </a:xfrm>
          <a:prstGeom prst="ellipse">
            <a:avLst/>
          </a:prstGeom>
          <a:solidFill>
            <a:srgbClr val="05BE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18</a:t>
            </a:r>
            <a:endParaRPr b="1" sz="2000"/>
          </a:p>
        </p:txBody>
      </p:sp>
      <p:sp>
        <p:nvSpPr>
          <p:cNvPr id="74" name="Google Shape;74;p14"/>
          <p:cNvSpPr txBox="1"/>
          <p:nvPr/>
        </p:nvSpPr>
        <p:spPr>
          <a:xfrm>
            <a:off x="4023800" y="4543750"/>
            <a:ext cx="1107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434343"/>
                </a:solidFill>
                <a:latin typeface="Impact"/>
                <a:ea typeface="Impact"/>
                <a:cs typeface="Impact"/>
                <a:sym typeface="Impact"/>
              </a:rPr>
              <a:t>115 years</a:t>
            </a:r>
            <a:endParaRPr b="1" sz="1800">
              <a:solidFill>
                <a:srgbClr val="43434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6756150" y="995200"/>
            <a:ext cx="669600" cy="655500"/>
          </a:xfrm>
          <a:prstGeom prst="ellipse">
            <a:avLst/>
          </a:prstGeom>
          <a:solidFill>
            <a:srgbClr val="05BE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76" name="Google Shape;76;p14"/>
          <p:cNvSpPr txBox="1"/>
          <p:nvPr/>
        </p:nvSpPr>
        <p:spPr>
          <a:xfrm>
            <a:off x="6721350" y="1071400"/>
            <a:ext cx="7392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572</a:t>
            </a:r>
            <a:endParaRPr b="1" sz="2000"/>
          </a:p>
        </p:txBody>
      </p:sp>
      <p:cxnSp>
        <p:nvCxnSpPr>
          <p:cNvPr id="77" name="Google Shape;77;p14"/>
          <p:cNvCxnSpPr/>
          <p:nvPr/>
        </p:nvCxnSpPr>
        <p:spPr>
          <a:xfrm rot="10800000">
            <a:off x="3484250" y="1630625"/>
            <a:ext cx="663900" cy="415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7175" y="1713281"/>
            <a:ext cx="713450" cy="1277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50597" r="0" t="0"/>
          <a:stretch/>
        </p:blipFill>
        <p:spPr>
          <a:xfrm>
            <a:off x="895975" y="1795325"/>
            <a:ext cx="713449" cy="11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472875" y="103250"/>
            <a:ext cx="82047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700">
                <a:solidFill>
                  <a:srgbClr val="BF9000"/>
                </a:solidFill>
              </a:rPr>
              <a:t>Female vs Male ratio </a:t>
            </a:r>
            <a:endParaRPr sz="3700">
              <a:solidFill>
                <a:srgbClr val="BF9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BF9000"/>
                </a:solidFill>
              </a:rPr>
              <a:t>(males / 100 females)</a:t>
            </a:r>
            <a:endParaRPr sz="1700">
              <a:solidFill>
                <a:srgbClr val="BF9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09200" y="1187375"/>
            <a:ext cx="1982726" cy="1982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5"/>
          <p:cNvCxnSpPr/>
          <p:nvPr/>
        </p:nvCxnSpPr>
        <p:spPr>
          <a:xfrm flipH="1" rot="10800000">
            <a:off x="788125" y="3366700"/>
            <a:ext cx="7615800" cy="4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5"/>
          <p:cNvSpPr txBox="1"/>
          <p:nvPr/>
        </p:nvSpPr>
        <p:spPr>
          <a:xfrm>
            <a:off x="7623375" y="3537775"/>
            <a:ext cx="946200" cy="462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24:100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8096875" y="3264000"/>
            <a:ext cx="8400" cy="22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5"/>
          <p:cNvCxnSpPr/>
          <p:nvPr/>
        </p:nvCxnSpPr>
        <p:spPr>
          <a:xfrm>
            <a:off x="4649125" y="3275350"/>
            <a:ext cx="8400" cy="22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5"/>
          <p:cNvCxnSpPr/>
          <p:nvPr/>
        </p:nvCxnSpPr>
        <p:spPr>
          <a:xfrm>
            <a:off x="1077950" y="3275350"/>
            <a:ext cx="8400" cy="224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5"/>
          <p:cNvSpPr txBox="1"/>
          <p:nvPr/>
        </p:nvSpPr>
        <p:spPr>
          <a:xfrm>
            <a:off x="3981325" y="3537775"/>
            <a:ext cx="1344000" cy="462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~ 100</a:t>
            </a:r>
            <a:r>
              <a:rPr b="1" lang="en-GB" sz="1900"/>
              <a:t>:100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/>
        </p:nvSpPr>
        <p:spPr>
          <a:xfrm>
            <a:off x="430863" y="3537775"/>
            <a:ext cx="1302600" cy="462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&lt; 104:100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931425" y="3885475"/>
            <a:ext cx="5531231" cy="389911"/>
          </a:xfrm>
          <a:custGeom>
            <a:rect b="b" l="l" r="r" t="t"/>
            <a:pathLst>
              <a:path extrusionOk="0" h="22233" w="237928">
                <a:moveTo>
                  <a:pt x="0" y="1659"/>
                </a:moveTo>
                <a:lnTo>
                  <a:pt x="0" y="12278"/>
                </a:lnTo>
                <a:lnTo>
                  <a:pt x="121121" y="22233"/>
                </a:lnTo>
                <a:lnTo>
                  <a:pt x="237928" y="10619"/>
                </a:lnTo>
                <a:lnTo>
                  <a:pt x="237596" y="0"/>
                </a:lnTo>
              </a:path>
            </a:pathLst>
          </a:cu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95" name="Google Shape;95;p15"/>
          <p:cNvSpPr txBox="1"/>
          <p:nvPr/>
        </p:nvSpPr>
        <p:spPr>
          <a:xfrm>
            <a:off x="2173550" y="4426975"/>
            <a:ext cx="4770300" cy="517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Females in the age of tertiary education: </a:t>
            </a:r>
            <a:r>
              <a:rPr lang="en-GB"/>
              <a:t> </a:t>
            </a:r>
            <a:r>
              <a:rPr b="1" lang="en-GB" sz="2200"/>
              <a:t>48%</a:t>
            </a:r>
            <a:endParaRPr b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15070" l="0" r="0" t="4381"/>
          <a:stretch/>
        </p:blipFill>
        <p:spPr>
          <a:xfrm>
            <a:off x="332012" y="1249975"/>
            <a:ext cx="3352039" cy="149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405874"/>
            <a:ext cx="1333026" cy="136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400" y="1259150"/>
            <a:ext cx="1778649" cy="1710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627125" y="282575"/>
            <a:ext cx="79686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900">
                <a:solidFill>
                  <a:srgbClr val="BF9000"/>
                </a:solidFill>
              </a:rPr>
              <a:t>What do females want to study?</a:t>
            </a:r>
            <a:endParaRPr b="1" sz="3900">
              <a:solidFill>
                <a:srgbClr val="BF9000"/>
              </a:solidFill>
            </a:endParaRPr>
          </a:p>
        </p:txBody>
      </p:sp>
      <p:cxnSp>
        <p:nvCxnSpPr>
          <p:cNvPr id="105" name="Google Shape;105;p16"/>
          <p:cNvCxnSpPr/>
          <p:nvPr/>
        </p:nvCxnSpPr>
        <p:spPr>
          <a:xfrm>
            <a:off x="508625" y="1062475"/>
            <a:ext cx="3164700" cy="218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6"/>
          <p:cNvCxnSpPr/>
          <p:nvPr/>
        </p:nvCxnSpPr>
        <p:spPr>
          <a:xfrm flipH="1" rot="10800000">
            <a:off x="474725" y="1073725"/>
            <a:ext cx="3176100" cy="2170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16"/>
          <p:cNvSpPr/>
          <p:nvPr/>
        </p:nvSpPr>
        <p:spPr>
          <a:xfrm>
            <a:off x="4272475" y="1073775"/>
            <a:ext cx="4555200" cy="21816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/>
          <p:nvPr/>
        </p:nvSpPr>
        <p:spPr>
          <a:xfrm>
            <a:off x="1130225" y="1706725"/>
            <a:ext cx="1865100" cy="11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 OF ALL 4: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/>
              <a:t>19’39 %</a:t>
            </a:r>
            <a:endParaRPr b="1" sz="2600"/>
          </a:p>
        </p:txBody>
      </p:sp>
      <p:sp>
        <p:nvSpPr>
          <p:cNvPr id="109" name="Google Shape;109;p16"/>
          <p:cNvSpPr/>
          <p:nvPr/>
        </p:nvSpPr>
        <p:spPr>
          <a:xfrm>
            <a:off x="4555050" y="1887575"/>
            <a:ext cx="1503300" cy="63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21.74 %</a:t>
            </a:r>
            <a:endParaRPr b="1" sz="2000"/>
          </a:p>
        </p:txBody>
      </p:sp>
      <p:sp>
        <p:nvSpPr>
          <p:cNvPr id="110" name="Google Shape;110;p16"/>
          <p:cNvSpPr/>
          <p:nvPr/>
        </p:nvSpPr>
        <p:spPr>
          <a:xfrm>
            <a:off x="6869175" y="1887575"/>
            <a:ext cx="1503300" cy="633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21.09 %</a:t>
            </a:r>
            <a:endParaRPr b="1" sz="2000"/>
          </a:p>
        </p:txBody>
      </p:sp>
      <p:sp>
        <p:nvSpPr>
          <p:cNvPr id="111" name="Google Shape;111;p16"/>
          <p:cNvSpPr txBox="1"/>
          <p:nvPr/>
        </p:nvSpPr>
        <p:spPr>
          <a:xfrm>
            <a:off x="316475" y="3831675"/>
            <a:ext cx="3990000" cy="791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/>
              <a:t>Female graduates</a:t>
            </a:r>
            <a:endParaRPr b="1" sz="3400"/>
          </a:p>
        </p:txBody>
      </p:sp>
      <p:sp>
        <p:nvSpPr>
          <p:cNvPr id="112" name="Google Shape;112;p16"/>
          <p:cNvSpPr/>
          <p:nvPr/>
        </p:nvSpPr>
        <p:spPr>
          <a:xfrm>
            <a:off x="4961950" y="3545475"/>
            <a:ext cx="1412700" cy="1363500"/>
          </a:xfrm>
          <a:prstGeom prst="ellipse">
            <a:avLst/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56 %</a:t>
            </a:r>
            <a:endParaRPr b="1" sz="2800"/>
          </a:p>
        </p:txBody>
      </p:sp>
      <p:cxnSp>
        <p:nvCxnSpPr>
          <p:cNvPr id="113" name="Google Shape;113;p16"/>
          <p:cNvCxnSpPr>
            <a:stCxn id="111" idx="3"/>
            <a:endCxn id="112" idx="2"/>
          </p:cNvCxnSpPr>
          <p:nvPr/>
        </p:nvCxnSpPr>
        <p:spPr>
          <a:xfrm>
            <a:off x="4306475" y="4227225"/>
            <a:ext cx="65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/>
          <p:nvPr/>
        </p:nvSpPr>
        <p:spPr>
          <a:xfrm>
            <a:off x="7030125" y="3553175"/>
            <a:ext cx="1412700" cy="13635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sp>
        <p:nvSpPr>
          <p:cNvPr id="115" name="Google Shape;115;p16"/>
          <p:cNvSpPr txBox="1"/>
          <p:nvPr/>
        </p:nvSpPr>
        <p:spPr>
          <a:xfrm>
            <a:off x="7199900" y="3809050"/>
            <a:ext cx="1129500" cy="8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</a:rPr>
              <a:t> </a:t>
            </a:r>
            <a:r>
              <a:rPr lang="en-GB" sz="2000">
                <a:solidFill>
                  <a:schemeClr val="dk1"/>
                </a:solidFill>
              </a:rPr>
              <a:t>STEM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000">
                <a:solidFill>
                  <a:schemeClr val="dk1"/>
                </a:solidFill>
              </a:rPr>
              <a:t>13.39 %</a:t>
            </a:r>
            <a:endParaRPr sz="2200"/>
          </a:p>
        </p:txBody>
      </p:sp>
      <p:cxnSp>
        <p:nvCxnSpPr>
          <p:cNvPr id="116" name="Google Shape;116;p16"/>
          <p:cNvCxnSpPr/>
          <p:nvPr/>
        </p:nvCxnSpPr>
        <p:spPr>
          <a:xfrm>
            <a:off x="6702575" y="3628225"/>
            <a:ext cx="22500" cy="1299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8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375" y="1053825"/>
            <a:ext cx="5900073" cy="3757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17"/>
          <p:cNvSpPr txBox="1"/>
          <p:nvPr/>
        </p:nvSpPr>
        <p:spPr>
          <a:xfrm>
            <a:off x="627125" y="206375"/>
            <a:ext cx="79686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BF9000"/>
                </a:solidFill>
              </a:rPr>
              <a:t>Is there a gender performance difference?</a:t>
            </a:r>
            <a:endParaRPr b="1" sz="3000">
              <a:solidFill>
                <a:srgbClr val="BF9000"/>
              </a:solidFill>
            </a:endParaRPr>
          </a:p>
        </p:txBody>
      </p:sp>
      <p:cxnSp>
        <p:nvCxnSpPr>
          <p:cNvPr id="124" name="Google Shape;124;p17"/>
          <p:cNvCxnSpPr/>
          <p:nvPr/>
        </p:nvCxnSpPr>
        <p:spPr>
          <a:xfrm flipH="1" rot="10800000">
            <a:off x="693150" y="1322525"/>
            <a:ext cx="4882800" cy="3164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125" name="Google Shape;125;p17"/>
          <p:cNvSpPr/>
          <p:nvPr/>
        </p:nvSpPr>
        <p:spPr>
          <a:xfrm>
            <a:off x="6566875" y="1037325"/>
            <a:ext cx="2339700" cy="1142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Variance could be due to: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EXAM PRESSURE</a:t>
            </a:r>
            <a:endParaRPr b="1" sz="1800"/>
          </a:p>
        </p:txBody>
      </p:sp>
      <p:sp>
        <p:nvSpPr>
          <p:cNvPr id="126" name="Google Shape;126;p17"/>
          <p:cNvSpPr txBox="1"/>
          <p:nvPr/>
        </p:nvSpPr>
        <p:spPr>
          <a:xfrm>
            <a:off x="576450" y="4860225"/>
            <a:ext cx="5843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999999"/>
                </a:solidFill>
              </a:rPr>
              <a:t>Source: https://pisadataexplorer.oecd.org/ide/idepisa/</a:t>
            </a:r>
            <a:endParaRPr sz="100">
              <a:solidFill>
                <a:srgbClr val="999999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6566950" y="3402150"/>
            <a:ext cx="2339700" cy="140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/>
              <a:t> Nature</a:t>
            </a:r>
            <a:r>
              <a:rPr lang="en-GB" sz="1600"/>
              <a:t>  vs. </a:t>
            </a:r>
            <a:r>
              <a:rPr b="1" lang="en-GB" sz="1600"/>
              <a:t>Nurture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(Genes)  (Environment)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		Culture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		Society</a:t>
            </a:r>
            <a:endParaRPr sz="1600"/>
          </a:p>
        </p:txBody>
      </p:sp>
      <p:sp>
        <p:nvSpPr>
          <p:cNvPr id="128" name="Google Shape;128;p17"/>
          <p:cNvSpPr/>
          <p:nvPr/>
        </p:nvSpPr>
        <p:spPr>
          <a:xfrm>
            <a:off x="6566875" y="2419200"/>
            <a:ext cx="2339700" cy="6894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</a:rPr>
              <a:t>NOT a significant difference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216425"/>
            <a:ext cx="8520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solidFill>
                  <a:srgbClr val="BF9000"/>
                </a:solidFill>
              </a:rPr>
              <a:t>Why aren’t there more Medicine female winners?</a:t>
            </a:r>
            <a:endParaRPr b="1" sz="2500">
              <a:solidFill>
                <a:srgbClr val="BF9000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5518275" y="1997850"/>
            <a:ext cx="2766600" cy="15144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Before a nobel: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RESEARCH 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and</a:t>
            </a:r>
            <a:r>
              <a:rPr b="1" lang="en-GB" sz="2000"/>
              <a:t> </a:t>
            </a:r>
            <a:endParaRPr b="1"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PUBLISH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76468" l="59355" r="2520" t="8932"/>
          <a:stretch/>
        </p:blipFill>
        <p:spPr>
          <a:xfrm>
            <a:off x="4622825" y="3777474"/>
            <a:ext cx="3932252" cy="99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/>
        </p:nvSpPr>
        <p:spPr>
          <a:xfrm>
            <a:off x="384300" y="4735900"/>
            <a:ext cx="66687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Source:</a:t>
            </a:r>
            <a:r>
              <a:rPr lang="en-GB">
                <a:solidFill>
                  <a:srgbClr val="999999"/>
                </a:solidFill>
              </a:rPr>
              <a:t> </a:t>
            </a:r>
            <a:r>
              <a:rPr lang="en-GB" sz="1000">
                <a:solidFill>
                  <a:srgbClr val="999999"/>
                </a:solidFill>
              </a:rPr>
              <a:t>Huang, J., Gates, A. J., Sinatra, R., &amp; Barabási, A. L. (2020) &amp; Eagly, A. H. (2020)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5">
            <a:alphaModFix/>
          </a:blip>
          <a:srcRect b="13745" l="7371" r="9709" t="12197"/>
          <a:stretch/>
        </p:blipFill>
        <p:spPr>
          <a:xfrm>
            <a:off x="931225" y="1059475"/>
            <a:ext cx="4177650" cy="24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/>
        </p:nvSpPr>
        <p:spPr>
          <a:xfrm>
            <a:off x="3043761" y="2309292"/>
            <a:ext cx="1097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73.2%</a:t>
            </a:r>
            <a:endParaRPr b="1" sz="1800"/>
          </a:p>
        </p:txBody>
      </p:sp>
      <p:sp>
        <p:nvSpPr>
          <p:cNvPr id="140" name="Google Shape;140;p18"/>
          <p:cNvSpPr txBox="1"/>
          <p:nvPr/>
        </p:nvSpPr>
        <p:spPr>
          <a:xfrm>
            <a:off x="2069795" y="1650968"/>
            <a:ext cx="10971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/>
              <a:t>26.8%</a:t>
            </a:r>
            <a:endParaRPr b="1" sz="1900"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4">
            <a:alphaModFix/>
          </a:blip>
          <a:srcRect b="61993" l="60068" r="1807" t="23406"/>
          <a:stretch/>
        </p:blipFill>
        <p:spPr>
          <a:xfrm>
            <a:off x="724528" y="3777475"/>
            <a:ext cx="3932246" cy="99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4">
            <a:alphaModFix/>
          </a:blip>
          <a:srcRect b="92122" l="78929" r="2520" t="3990"/>
          <a:stretch/>
        </p:blipFill>
        <p:spPr>
          <a:xfrm>
            <a:off x="4223126" y="-632975"/>
            <a:ext cx="2195723" cy="3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971923" y="1107032"/>
            <a:ext cx="9918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FEMALE</a:t>
            </a:r>
            <a:endParaRPr b="1"/>
          </a:p>
        </p:txBody>
      </p:sp>
      <p:sp>
        <p:nvSpPr>
          <p:cNvPr id="144" name="Google Shape;144;p18"/>
          <p:cNvSpPr txBox="1"/>
          <p:nvPr/>
        </p:nvSpPr>
        <p:spPr>
          <a:xfrm>
            <a:off x="4162395" y="3061294"/>
            <a:ext cx="899700" cy="4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MALE</a:t>
            </a:r>
            <a:endParaRPr b="1"/>
          </a:p>
        </p:txBody>
      </p:sp>
      <p:sp>
        <p:nvSpPr>
          <p:cNvPr id="145" name="Google Shape;145;p18"/>
          <p:cNvSpPr/>
          <p:nvPr/>
        </p:nvSpPr>
        <p:spPr>
          <a:xfrm>
            <a:off x="5388525" y="1056625"/>
            <a:ext cx="2949900" cy="89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BF9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200">
                <a:solidFill>
                  <a:schemeClr val="dk1"/>
                </a:solidFill>
              </a:rPr>
              <a:t>Scientific authors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3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title"/>
          </p:nvPr>
        </p:nvSpPr>
        <p:spPr>
          <a:xfrm>
            <a:off x="226050" y="140225"/>
            <a:ext cx="875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BF9000"/>
                </a:solidFill>
              </a:rPr>
              <a:t>What can we do? Is there a solution?</a:t>
            </a:r>
            <a:endParaRPr b="1" sz="3600">
              <a:solidFill>
                <a:srgbClr val="BF9000"/>
              </a:solidFill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3937" y="1777150"/>
            <a:ext cx="2916124" cy="291612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1918925" y="882075"/>
            <a:ext cx="558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/>
              <a:t>Change sociocultural gender views</a:t>
            </a:r>
            <a:endParaRPr b="1" sz="2500"/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0900" y="2489223"/>
            <a:ext cx="1984799" cy="13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8577" y="1977475"/>
            <a:ext cx="848051" cy="108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263" y="3309949"/>
            <a:ext cx="1502870" cy="11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750" y="1906576"/>
            <a:ext cx="910503" cy="1227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" name="Google Shape;158;p19"/>
          <p:cNvCxnSpPr/>
          <p:nvPr/>
        </p:nvCxnSpPr>
        <p:spPr>
          <a:xfrm flipH="1" rot="10800000">
            <a:off x="6030062" y="3232512"/>
            <a:ext cx="503100" cy="2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/>
          <p:nvPr/>
        </p:nvCxnSpPr>
        <p:spPr>
          <a:xfrm flipH="1">
            <a:off x="2610837" y="3235212"/>
            <a:ext cx="503100" cy="8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0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52400" y="-113025"/>
            <a:ext cx="9611448" cy="531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1345050" y="632950"/>
            <a:ext cx="6567000" cy="10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900">
                <a:solidFill>
                  <a:srgbClr val="BF9000"/>
                </a:solidFill>
              </a:rPr>
              <a:t>Thank you for listening</a:t>
            </a:r>
            <a:endParaRPr sz="4900">
              <a:solidFill>
                <a:srgbClr val="BF9000"/>
              </a:solidFill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4248" l="4117" r="2928" t="3389"/>
          <a:stretch/>
        </p:blipFill>
        <p:spPr>
          <a:xfrm>
            <a:off x="3455375" y="1565300"/>
            <a:ext cx="2339675" cy="32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